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Override11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Override12.xml" ContentType="application/vnd.openxmlformats-officedocument.themeOverrid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Override13.xml" ContentType="application/vnd.openxmlformats-officedocument.themeOverrid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theme/themeOverride14.xml" ContentType="application/vnd.openxmlformats-officedocument.themeOverrid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93" r:id="rId3"/>
    <p:sldMasterId id="2147484005" r:id="rId4"/>
    <p:sldMasterId id="2147484016" r:id="rId5"/>
    <p:sldMasterId id="2147484028" r:id="rId6"/>
    <p:sldMasterId id="2147484041" r:id="rId7"/>
  </p:sldMasterIdLst>
  <p:notesMasterIdLst>
    <p:notesMasterId r:id="rId52"/>
  </p:notesMasterIdLst>
  <p:sldIdLst>
    <p:sldId id="256" r:id="rId8"/>
    <p:sldId id="398" r:id="rId9"/>
    <p:sldId id="399" r:id="rId10"/>
    <p:sldId id="400" r:id="rId11"/>
    <p:sldId id="401" r:id="rId12"/>
    <p:sldId id="402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2" r:id="rId22"/>
    <p:sldId id="417" r:id="rId23"/>
    <p:sldId id="418" r:id="rId24"/>
    <p:sldId id="419" r:id="rId25"/>
    <p:sldId id="420" r:id="rId26"/>
    <p:sldId id="441" r:id="rId27"/>
    <p:sldId id="413" r:id="rId28"/>
    <p:sldId id="414" r:id="rId29"/>
    <p:sldId id="426" r:id="rId30"/>
    <p:sldId id="427" r:id="rId31"/>
    <p:sldId id="428" r:id="rId32"/>
    <p:sldId id="429" r:id="rId33"/>
    <p:sldId id="430" r:id="rId34"/>
    <p:sldId id="431" r:id="rId35"/>
    <p:sldId id="415" r:id="rId36"/>
    <p:sldId id="425" r:id="rId37"/>
    <p:sldId id="416" r:id="rId38"/>
    <p:sldId id="432" r:id="rId39"/>
    <p:sldId id="433" r:id="rId40"/>
    <p:sldId id="434" r:id="rId41"/>
    <p:sldId id="435" r:id="rId42"/>
    <p:sldId id="436" r:id="rId43"/>
    <p:sldId id="437" r:id="rId44"/>
    <p:sldId id="421" r:id="rId45"/>
    <p:sldId id="422" r:id="rId46"/>
    <p:sldId id="423" r:id="rId47"/>
    <p:sldId id="439" r:id="rId48"/>
    <p:sldId id="424" r:id="rId49"/>
    <p:sldId id="438" r:id="rId50"/>
    <p:sldId id="289" r:id="rId51"/>
  </p:sldIdLst>
  <p:sldSz cx="14630400" cy="8229600"/>
  <p:notesSz cx="6858000" cy="9144000"/>
  <p:defaultTextStyle>
    <a:defPPr>
      <a:defRPr lang="en-US"/>
    </a:defPPr>
    <a:lvl1pPr marL="0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098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192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77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70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62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54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45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33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7"/>
            <p14:sldId id="418"/>
            <p14:sldId id="419"/>
            <p14:sldId id="420"/>
            <p14:sldId id="441"/>
            <p14:sldId id="413"/>
            <p14:sldId id="414"/>
            <p14:sldId id="426"/>
            <p14:sldId id="427"/>
            <p14:sldId id="428"/>
            <p14:sldId id="429"/>
            <p14:sldId id="430"/>
            <p14:sldId id="431"/>
            <p14:sldId id="415"/>
            <p14:sldId id="425"/>
            <p14:sldId id="416"/>
            <p14:sldId id="432"/>
            <p14:sldId id="433"/>
            <p14:sldId id="434"/>
            <p14:sldId id="435"/>
            <p14:sldId id="436"/>
            <p14:sldId id="437"/>
            <p14:sldId id="421"/>
            <p14:sldId id="422"/>
            <p14:sldId id="423"/>
            <p14:sldId id="439"/>
            <p14:sldId id="424"/>
            <p14:sldId id="438"/>
            <p14:sldId id="28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10"/>
    <p:restoredTop sz="88291" autoAdjust="0"/>
  </p:normalViewPr>
  <p:slideViewPr>
    <p:cSldViewPr snapToGrid="0" snapToObjects="1">
      <p:cViewPr>
        <p:scale>
          <a:sx n="99" d="100"/>
          <a:sy n="99" d="100"/>
        </p:scale>
        <p:origin x="-1272" y="-392"/>
      </p:cViewPr>
      <p:guideLst>
        <p:guide orient="horz" pos="2856"/>
        <p:guide orient="horz" pos="803"/>
        <p:guide orient="horz" pos="1176"/>
        <p:guide orient="horz" pos="3048"/>
        <p:guide orient="horz" pos="5520"/>
        <p:guide orient="horz" pos="5002"/>
        <p:guide orient="horz" pos="2592"/>
        <p:guide pos="5122"/>
        <p:guide pos="418"/>
        <p:guide pos="982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7482-48B8-2246-8993-BC5E5A15FE43}" type="datetimeFigureOut">
              <a:rPr lang="en-US" smtClean="0"/>
              <a:t>5/5/16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10442-6ABE-C647-A0D2-3F25CCA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97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390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587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782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978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173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368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563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community convenes in many physical and virtual spaces. The community guidelines may be used in any location where the Chef community has gathered or is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community is always evolving and moves very quickly.  One way to stay on top of the hottest trends and discussions is to subscribe and listen to podcasts.  I find that podcasts are a great way to pass the time while commuting, exercising, or doing household chores such as mowing the lawn, doing dishes, or folding laundry.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Some of the podcasts you might be interested in: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- Food Fight Show - the 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DevOps</a:t>
            </a:r>
            <a:r>
              <a:rPr lang="en-US" dirty="0" smtClean="0"/>
              <a:t> Cafe - hosted by John Willis and Damon Edwards who have both been involved in the </a:t>
            </a:r>
            <a:r>
              <a:rPr lang="en-US" dirty="0" err="1" smtClean="0"/>
              <a:t>DevOps</a:t>
            </a:r>
            <a:r>
              <a:rPr lang="en-US" dirty="0" smtClean="0"/>
              <a:t> movement from the very early days</a:t>
            </a:r>
          </a:p>
          <a:p>
            <a:r>
              <a:rPr lang="en-US" dirty="0" smtClean="0"/>
              <a:t>  - Arrested </a:t>
            </a:r>
            <a:r>
              <a:rPr lang="en-US" dirty="0" err="1" smtClean="0"/>
              <a:t>Devops</a:t>
            </a:r>
            <a:r>
              <a:rPr lang="en-US" dirty="0" smtClean="0"/>
              <a:t> - because, there's always </a:t>
            </a:r>
            <a:r>
              <a:rPr lang="en-US" dirty="0" err="1" smtClean="0"/>
              <a:t>DevOps</a:t>
            </a:r>
            <a:r>
              <a:rPr lang="en-US" dirty="0" smtClean="0"/>
              <a:t> in the banana stand!</a:t>
            </a:r>
          </a:p>
          <a:p>
            <a:r>
              <a:rPr lang="en-US" dirty="0" smtClean="0"/>
              <a:t>  - The Ship Show - focuses on build engineering, </a:t>
            </a:r>
            <a:r>
              <a:rPr lang="en-US" dirty="0" err="1" smtClean="0"/>
              <a:t>devops</a:t>
            </a:r>
            <a:r>
              <a:rPr lang="en-US" dirty="0" smtClean="0"/>
              <a:t>, release management and everything in between.</a:t>
            </a:r>
          </a:p>
          <a:p>
            <a:r>
              <a:rPr lang="en-US" dirty="0" smtClean="0"/>
              <a:t>  - Ops All The Things - talks about everything related to system operations</a:t>
            </a:r>
          </a:p>
          <a:p>
            <a:r>
              <a:rPr lang="en-US" dirty="0" smtClean="0"/>
              <a:t>  - The Goat Farm is the podcast for </a:t>
            </a:r>
            <a:r>
              <a:rPr lang="en-US" dirty="0" err="1" smtClean="0"/>
              <a:t>DevOps</a:t>
            </a:r>
            <a:r>
              <a:rPr lang="en-US" dirty="0" smtClean="0"/>
              <a:t> in the Enterprise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All of these are available in iTunes or your favorite podcast streaming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that suggesting you go to a </a:t>
            </a:r>
            <a:r>
              <a:rPr lang="en-US" dirty="0" err="1" smtClean="0"/>
              <a:t>meetup</a:t>
            </a:r>
            <a:r>
              <a:rPr lang="en-US" dirty="0" smtClean="0"/>
              <a:t> after work sounds a lot like I'm saying that you should leave work and go to work.  That seems odd considering what you'd likely prefer to do after work is go to family.  I can certainly appreciate that.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4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3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5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5.xml"/><Relationship Id="rId3" Type="http://schemas.openxmlformats.org/officeDocument/2006/relationships/image" Target="../media/image15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6.xml"/><Relationship Id="rId3" Type="http://schemas.openxmlformats.org/officeDocument/2006/relationships/image" Target="../media/image15.emf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4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7.xml"/><Relationship Id="rId3" Type="http://schemas.openxmlformats.org/officeDocument/2006/relationships/image" Target="../media/image15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8" y="6237723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8" y="709707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9586799" y="10424182"/>
            <a:ext cx="289560" cy="5909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fld id="{81D60167-4931-47E6-BA6A-407CBD079E47}" type="slidenum">
              <a:rPr lang="en-US" sz="1900" smtClean="0">
                <a:solidFill>
                  <a:srgbClr val="3E4346"/>
                </a:solidFill>
              </a:rPr>
              <a:pPr marL="30478"/>
              <a:t>‹#›</a:t>
            </a:fld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9387840" y="10424162"/>
            <a:ext cx="640080" cy="295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900" dirty="0" smtClean="0">
                <a:solidFill>
                  <a:srgbClr val="3E4346"/>
                </a:solidFill>
              </a:rPr>
              <a:t>1-</a:t>
            </a:r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600" y="1670580"/>
            <a:ext cx="13408762" cy="4811358"/>
          </a:xfrm>
        </p:spPr>
        <p:txBody>
          <a:bodyPr>
            <a:noAutofit/>
          </a:bodyPr>
          <a:lstStyle>
            <a:lvl1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06400" y="440109"/>
            <a:ext cx="1876966" cy="185089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0" y="45101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633335" y="4785075"/>
            <a:ext cx="9917016" cy="1468022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005818" y="4617004"/>
            <a:ext cx="10600562" cy="705995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r>
              <a:rPr lang="en-US" sz="2900" b="1" dirty="0" smtClean="0">
                <a:solidFill>
                  <a:srgbClr val="3E4346"/>
                </a:solidFill>
                <a:latin typeface="Arial"/>
              </a:rPr>
              <a:t>Objective:</a:t>
            </a:r>
            <a:endParaRPr lang="en-US" sz="2900" b="1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047" y="5390508"/>
            <a:ext cx="10186678" cy="166946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2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715805" y="3116610"/>
            <a:ext cx="10187136" cy="1375410"/>
          </a:xfrm>
        </p:spPr>
        <p:txBody>
          <a:bodyPr anchor="ctr">
            <a:normAutofit/>
          </a:bodyPr>
          <a:lstStyle>
            <a:lvl1pPr marL="109725" indent="0">
              <a:spcBef>
                <a:spcPts val="720"/>
              </a:spcBef>
              <a:buNone/>
              <a:defRPr sz="34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12722" y="496310"/>
            <a:ext cx="1788262" cy="181345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6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4451" y="496311"/>
            <a:ext cx="2806534" cy="2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25149" y="434587"/>
            <a:ext cx="1807187" cy="180718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7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3570" y="269030"/>
            <a:ext cx="2348002" cy="31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7412502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Success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560511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Problem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56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3998" y="241239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84251" y="233611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23263" y="439334"/>
            <a:ext cx="13525240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9384" y="286911"/>
            <a:ext cx="2522045" cy="196159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4565"/>
            <a:ext cx="9876718" cy="2289858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92446" y="329498"/>
            <a:ext cx="10143930" cy="16052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4" tIns="82294" rIns="82294" bIns="82294" rtlCol="0" anchor="ctr">
            <a:noAutofit/>
          </a:bodyPr>
          <a:lstStyle/>
          <a:p>
            <a:pPr defTabSz="1097197"/>
            <a:r>
              <a:rPr lang="en-US" sz="1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7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8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5" y="1213450"/>
            <a:ext cx="6579843" cy="635778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50"/>
            <a:ext cx="6579870" cy="6354000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65573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90" y="3100111"/>
            <a:ext cx="65573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7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13433318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88" y="3100111"/>
            <a:ext cx="13433318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69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0" y="1626524"/>
            <a:ext cx="4543722" cy="4466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1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922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48229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8" y="2246716"/>
            <a:ext cx="9875520" cy="1203797"/>
          </a:xfrm>
        </p:spPr>
        <p:txBody>
          <a:bodyPr wrap="square" lIns="82294" tIns="82294" rIns="82294" bIns="8229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8" y="3106026"/>
            <a:ext cx="9875520" cy="504754"/>
          </a:xfrm>
        </p:spPr>
        <p:txBody>
          <a:bodyPr wrap="square" lIns="82294" tIns="82294" rIns="82294" bIns="8229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8" y="3768407"/>
            <a:ext cx="9875520" cy="461606"/>
          </a:xfrm>
        </p:spPr>
        <p:txBody>
          <a:bodyPr wrap="square" lIns="82294" tIns="82294" rIns="82294" bIns="82294">
            <a:spAutoFit/>
          </a:bodyPr>
          <a:lstStyle>
            <a:lvl1pPr marL="0" indent="0">
              <a:buNone/>
              <a:defRPr sz="19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78120" indent="0">
              <a:buNone/>
              <a:defRPr sz="1900" b="1"/>
            </a:lvl2pPr>
            <a:lvl3pPr marL="548621" indent="0">
              <a:buNone/>
              <a:defRPr sz="1900" b="1"/>
            </a:lvl3pPr>
            <a:lvl4pPr marL="756258" indent="0">
              <a:buNone/>
              <a:defRPr sz="1900" b="1"/>
            </a:lvl4pPr>
            <a:lvl5pPr marL="961990" indent="0">
              <a:buNone/>
              <a:defRPr sz="19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2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06123" y="860193"/>
            <a:ext cx="1857056" cy="14959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2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2025604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144651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008512" y="2884250"/>
            <a:ext cx="12976163" cy="5154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873002"/>
            <a:ext cx="6358758" cy="5471925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630514" y="1902374"/>
            <a:ext cx="6359810" cy="5356509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19225" y="3141138"/>
            <a:ext cx="634066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28761" y="3742946"/>
            <a:ext cx="634066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81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96212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5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7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02374"/>
            <a:ext cx="12981325" cy="5356509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12003" y="3184477"/>
            <a:ext cx="129638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21538" y="3786287"/>
            <a:ext cx="129638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0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11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5"/>
            <a:ext cx="9875520" cy="461619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6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18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4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76"/>
            <a:ext cx="13411198" cy="83096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566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07" y="1159527"/>
            <a:ext cx="5431005" cy="59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9"/>
            <a:ext cx="13408762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40"/>
            <a:ext cx="13441680" cy="74482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8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300" y="1371604"/>
            <a:ext cx="3730117" cy="553998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8" y="2205533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2" y="7620004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1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8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8" y="709707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1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5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7" tIns="45718" rIns="91437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9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1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5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7" tIns="45717" rIns="91437" bIns="45717" numCol="1" rtlCol="0" anchor="ctr" anchorCtr="0" compatLnSpc="1">
            <a:prstTxWarp prst="textNoShape">
              <a:avLst/>
            </a:prstTxWarp>
          </a:bodyPr>
          <a:lstStyle/>
          <a:p>
            <a:pPr algn="ctr" defTabSz="914090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5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0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0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58543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4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5"/>
            <a:ext cx="13411198" cy="82810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9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0382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1159527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3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764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7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80" y="1370061"/>
            <a:ext cx="3730117" cy="557076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1" y="7620001"/>
            <a:ext cx="2231743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0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8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58543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4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0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5"/>
            <a:ext cx="13411198" cy="82810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9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2626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1159527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3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764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7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80" y="1370061"/>
            <a:ext cx="3730117" cy="557076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1" y="7620001"/>
            <a:ext cx="2231743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93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5"/>
            <a:ext cx="9875520" cy="461619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20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99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40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4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628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0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1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4"/>
            <a:ext cx="13411198" cy="83096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43665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7" y="1159526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1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78" y="1371601"/>
            <a:ext cx="3730117" cy="553998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3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0" y="7620000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7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9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25" Type="http://schemas.openxmlformats.org/officeDocument/2006/relationships/image" Target="../media/image3.png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theme" Target="../theme/theme4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3" y="548665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3" y="1670583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4014" r:id="rId9"/>
    <p:sldLayoutId id="214748401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96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3" indent="-278043" algn="l" defTabSz="1096896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2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6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50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2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14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3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11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9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94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4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69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41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58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48640" y="274320"/>
            <a:ext cx="13441680" cy="7461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48640" y="1371600"/>
            <a:ext cx="13445069" cy="63093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3"/>
            <a:ext cx="493776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3"/>
            <a:ext cx="329184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 defTabSz="1097197"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681" y="7360912"/>
            <a:ext cx="855418" cy="9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7197" rtl="0" eaLnBrk="1" latinLnBrk="0" hangingPunct="1">
        <a:lnSpc>
          <a:spcPct val="90000"/>
        </a:lnSpc>
        <a:spcBef>
          <a:spcPct val="0"/>
        </a:spcBef>
        <a:buNone/>
        <a:defRPr lang="en-US" sz="53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7812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548621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9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756258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6199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017294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95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92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74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65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3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0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9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2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65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4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65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4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2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74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hyperlink" Target="http://chef.io" TargetMode="External"/><Relationship Id="rId5" Type="http://schemas.openxmlformats.org/officeDocument/2006/relationships/hyperlink" Target="http://creativecommons.org/licenses/by-sa/4.0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bit.ly/detectivedecke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jp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7" Type="http://schemas.openxmlformats.org/officeDocument/2006/relationships/image" Target="../media/image33.jp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jpeg"/><Relationship Id="rId8" Type="http://schemas.openxmlformats.org/officeDocument/2006/relationships/image" Target="../media/image43.jp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7.png"/><Relationship Id="rId3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bit.ly/detectivedecke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://ei.chef.io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Community, the secret ingredient for </a:t>
            </a:r>
            <a:r>
              <a:rPr lang="en-US" b="0" dirty="0" err="1" smtClean="0"/>
              <a:t>DevOps</a:t>
            </a:r>
            <a:endParaRPr lang="en-US" b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79738" y="3889305"/>
            <a:ext cx="9875520" cy="837108"/>
          </a:xfrm>
        </p:spPr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  <p:pic>
        <p:nvPicPr>
          <p:cNvPr id="5" name="Picture 4" descr="by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044" y="7247120"/>
            <a:ext cx="1228344" cy="4297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199" y="7744807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/>
              <a:t>This presentation by </a:t>
            </a:r>
            <a:r>
              <a:rPr lang="en-US" sz="1200" dirty="0" smtClean="0">
                <a:hlinkClick r:id="rId4"/>
              </a:rPr>
              <a:t>Chef</a:t>
            </a:r>
            <a:r>
              <a:rPr lang="en-US" sz="1200" dirty="0" smtClean="0"/>
              <a:t> is licensed under a </a:t>
            </a:r>
            <a:r>
              <a:rPr lang="en-US" sz="1200" dirty="0" smtClean="0">
                <a:hlinkClick r:id="rId5"/>
              </a:rPr>
              <a:t>Creative Commons Attribution-ShareAlike 4.0 International License</a:t>
            </a:r>
            <a:r>
              <a:rPr lang="en-US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5AA2DB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4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4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 smtClean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FBAA1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09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 smtClean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EC7509"/>
                </a:solidFill>
                <a:latin typeface="Arial"/>
              </a:rPr>
              <a:t>Record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it and post it internally</a:t>
            </a:r>
            <a:endParaRPr lang="en-US" sz="48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1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Lunch &amp; Learn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02" y="1670584"/>
            <a:ext cx="6506669" cy="48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5531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65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</a:t>
            </a:r>
            <a:r>
              <a:rPr lang="en-US" sz="3800" dirty="0" smtClean="0">
                <a:solidFill>
                  <a:srgbClr val="5AA2DB"/>
                </a:solidFill>
                <a:latin typeface="Arial"/>
              </a:rPr>
              <a:t>specialty</a:t>
            </a: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9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</a:t>
            </a:r>
            <a:r>
              <a:rPr lang="en-US" sz="3800" dirty="0" smtClean="0">
                <a:solidFill>
                  <a:srgbClr val="4BAAA3"/>
                </a:solidFill>
                <a:latin typeface="Arial"/>
              </a:rPr>
              <a:t>perspective</a:t>
            </a: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4BAAA3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9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perspective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Legal, Finance, Sales, Marketing, Business Development, Software Development, Systems Administrators, Security Professionals, Product</a:t>
            </a:r>
            <a:endParaRPr lang="en-US" sz="38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5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4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165736" indent="0">
              <a:buNone/>
            </a:pPr>
            <a:r>
              <a:rPr lang="en-US" dirty="0" smtClean="0"/>
              <a:t>VP, Community Development at Chef</a:t>
            </a:r>
          </a:p>
          <a:p>
            <a:pPr marL="165736" indent="0">
              <a:buNone/>
            </a:pPr>
            <a:r>
              <a:rPr lang="en-US" dirty="0" smtClean="0"/>
              <a:t>Co-host of the Food Fight Show Podcast</a:t>
            </a:r>
          </a:p>
          <a:p>
            <a:pPr marL="165736" indent="0">
              <a:buNone/>
            </a:pP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detectivedecker</a:t>
            </a:r>
            <a:r>
              <a:rPr lang="en-US" dirty="0" smtClean="0"/>
              <a:t> </a:t>
            </a:r>
          </a:p>
          <a:p>
            <a:pPr marL="165736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65736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165736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7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f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838"/>
            <a:ext cx="14630400" cy="92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3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Knowledge Share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69" y="2023346"/>
            <a:ext cx="2286000" cy="1508760"/>
          </a:xfrm>
          <a:prstGeom prst="rect">
            <a:avLst/>
          </a:prstGeom>
        </p:spPr>
      </p:pic>
      <p:pic>
        <p:nvPicPr>
          <p:cNvPr id="5" name="Picture 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830" y="2023346"/>
            <a:ext cx="2301240" cy="2301240"/>
          </a:xfrm>
          <a:prstGeom prst="rect">
            <a:avLst/>
          </a:prstGeom>
        </p:spPr>
      </p:pic>
      <p:pic>
        <p:nvPicPr>
          <p:cNvPr id="6" name="Picture 5" descr="Discour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1" y="2149592"/>
            <a:ext cx="3819833" cy="1661366"/>
          </a:xfrm>
          <a:prstGeom prst="rect">
            <a:avLst/>
          </a:prstGeom>
        </p:spPr>
      </p:pic>
      <p:pic>
        <p:nvPicPr>
          <p:cNvPr id="7" name="Picture 6" descr="5678092236_ae0580c5e1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1896793"/>
            <a:ext cx="3467310" cy="2427794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9" y="630692"/>
            <a:ext cx="6565900" cy="1231900"/>
          </a:xfrm>
          <a:prstGeom prst="rect">
            <a:avLst/>
          </a:prstGeom>
        </p:spPr>
      </p:pic>
      <p:pic>
        <p:nvPicPr>
          <p:cNvPr id="10" name="Picture 9" descr="sharepoint-2013-logo-larg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5674002"/>
            <a:ext cx="4620239" cy="1839540"/>
          </a:xfrm>
          <a:prstGeom prst="rect">
            <a:avLst/>
          </a:prstGeom>
        </p:spPr>
      </p:pic>
      <p:pic>
        <p:nvPicPr>
          <p:cNvPr id="8" name="Picture 7" descr="Yamm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914" y="4216363"/>
            <a:ext cx="4526150" cy="1093273"/>
          </a:xfrm>
          <a:prstGeom prst="rect">
            <a:avLst/>
          </a:prstGeom>
        </p:spPr>
      </p:pic>
      <p:pic>
        <p:nvPicPr>
          <p:cNvPr id="11" name="Picture 10" descr="Slack CMY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01355"/>
            <a:ext cx="4104768" cy="1171725"/>
          </a:xfrm>
          <a:prstGeom prst="rect">
            <a:avLst/>
          </a:prstGeom>
        </p:spPr>
      </p:pic>
      <p:pic>
        <p:nvPicPr>
          <p:cNvPr id="12" name="Picture 11" descr="github_enterprise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21" y="5390285"/>
            <a:ext cx="2262576" cy="1696932"/>
          </a:xfrm>
          <a:prstGeom prst="rect">
            <a:avLst/>
          </a:prstGeom>
        </p:spPr>
      </p:pic>
      <p:pic>
        <p:nvPicPr>
          <p:cNvPr id="13" name="Picture 12" descr="hipchat_og_imag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3919059"/>
            <a:ext cx="3342747" cy="1754942"/>
          </a:xfrm>
          <a:prstGeom prst="rect">
            <a:avLst/>
          </a:prstGeom>
        </p:spPr>
      </p:pic>
      <p:pic>
        <p:nvPicPr>
          <p:cNvPr id="14" name="Picture 13" descr="CKEA-RiUwAAW3i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1" y="4465729"/>
            <a:ext cx="2478949" cy="1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 Up!</a:t>
            </a:r>
            <a:endParaRPr lang="en-US" dirty="0"/>
          </a:p>
        </p:txBody>
      </p:sp>
      <p:pic>
        <p:nvPicPr>
          <p:cNvPr id="3" name="Picture 2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7" y="2100115"/>
            <a:ext cx="4445000" cy="2286000"/>
          </a:xfrm>
          <a:prstGeom prst="rect">
            <a:avLst/>
          </a:prstGeom>
        </p:spPr>
      </p:pic>
      <p:pic>
        <p:nvPicPr>
          <p:cNvPr id="4" name="Picture 3" descr="Arrested_DevOps_-_There_s_always_DevOps_in_the_banana_st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51" y="4094785"/>
            <a:ext cx="5029200" cy="1066800"/>
          </a:xfrm>
          <a:prstGeom prst="rect">
            <a:avLst/>
          </a:prstGeom>
        </p:spPr>
      </p:pic>
      <p:pic>
        <p:nvPicPr>
          <p:cNvPr id="5" name="Picture 4" descr="Ops_All_The_Things_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51" y="5543952"/>
            <a:ext cx="5080000" cy="812800"/>
          </a:xfrm>
          <a:prstGeom prst="rect">
            <a:avLst/>
          </a:prstGeom>
        </p:spPr>
      </p:pic>
      <p:pic>
        <p:nvPicPr>
          <p:cNvPr id="6" name="Picture 5" descr="DevOps_Cafe_Podcast___Videos_-_Show_Not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69" y="2100116"/>
            <a:ext cx="4204191" cy="1177563"/>
          </a:xfrm>
          <a:prstGeom prst="rect">
            <a:avLst/>
          </a:prstGeom>
        </p:spPr>
      </p:pic>
      <p:pic>
        <p:nvPicPr>
          <p:cNvPr id="7" name="Picture 6" descr="cover170x170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09" y="4829072"/>
            <a:ext cx="2185714" cy="2185714"/>
          </a:xfrm>
          <a:prstGeom prst="rect">
            <a:avLst/>
          </a:prstGeom>
        </p:spPr>
      </p:pic>
      <p:pic>
        <p:nvPicPr>
          <p:cNvPr id="8" name="Picture 7" descr="tss-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4" y="2997093"/>
            <a:ext cx="2546859" cy="25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-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5" y="965629"/>
            <a:ext cx="12090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7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MEPpsoUkAUTO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36438"/>
            <a:ext cx="14762933" cy="11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he_Dojo_–_target_te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3280"/>
            <a:ext cx="14630400" cy="124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Coaching Kata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target condition?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actual condition?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are the obstacles?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next step?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When can we see what we’ve learned from that next step?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609601" y="7518529"/>
            <a:ext cx="4006896" cy="310854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</a:rPr>
              <a:t>http://</a:t>
            </a:r>
            <a:r>
              <a:rPr lang="en-US" sz="1300" dirty="0" err="1">
                <a:solidFill>
                  <a:schemeClr val="tx2"/>
                </a:solidFill>
              </a:rPr>
              <a:t>www.lean.org</a:t>
            </a:r>
            <a:r>
              <a:rPr lang="en-US" sz="1300" dirty="0">
                <a:solidFill>
                  <a:schemeClr val="tx2"/>
                </a:solidFill>
              </a:rPr>
              <a:t>/kata/</a:t>
            </a:r>
            <a:r>
              <a:rPr lang="en-US" sz="1300" dirty="0" err="1">
                <a:solidFill>
                  <a:schemeClr val="tx2"/>
                </a:solidFill>
              </a:rPr>
              <a:t>Archive.cfm?KataItemId</a:t>
            </a:r>
            <a:r>
              <a:rPr lang="en-US" sz="1300" dirty="0">
                <a:solidFill>
                  <a:schemeClr val="tx2"/>
                </a:solidFill>
              </a:rPr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44348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9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Listen</a:t>
            </a:r>
          </a:p>
          <a:p>
            <a:r>
              <a:rPr lang="en-US" sz="3600" dirty="0" smtClean="0"/>
              <a:t>Learn</a:t>
            </a:r>
          </a:p>
          <a:p>
            <a:r>
              <a:rPr lang="en-US" sz="3600" dirty="0" smtClean="0"/>
              <a:t>Present</a:t>
            </a:r>
          </a:p>
          <a:p>
            <a:r>
              <a:rPr lang="en-US" sz="3600" dirty="0" smtClean="0"/>
              <a:t>Interact</a:t>
            </a:r>
            <a:endParaRPr lang="en-US" sz="36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RailsConf</a:t>
            </a:r>
            <a:r>
              <a:rPr lang="en-US" dirty="0" smtClean="0"/>
              <a:t> 2010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 smtClean="0"/>
              <a:t>“A </a:t>
            </a:r>
            <a:r>
              <a:rPr lang="en-US" b="1" i="1" dirty="0" err="1" smtClean="0"/>
              <a:t>hashtag</a:t>
            </a:r>
            <a:r>
              <a:rPr lang="en-US" b="1" i="1" dirty="0" smtClean="0"/>
              <a:t> does not a movement make.”</a:t>
            </a:r>
            <a:endParaRPr lang="en-US" b="1" i="1" dirty="0"/>
          </a:p>
        </p:txBody>
      </p:sp>
      <p:pic>
        <p:nvPicPr>
          <p:cNvPr id="5" name="Picture 4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83280"/>
            <a:ext cx="11079480" cy="2743200"/>
          </a:xfrm>
          <a:prstGeom prst="rect">
            <a:avLst/>
          </a:prstGeom>
        </p:spPr>
      </p:pic>
      <p:pic>
        <p:nvPicPr>
          <p:cNvPr id="6" name="Picture 5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981456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vOps_Meetups_-_Annapolis_-_Me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6" y="488867"/>
            <a:ext cx="83693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Host </a:t>
            </a:r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sz="31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  <p:pic>
        <p:nvPicPr>
          <p:cNvPr id="5" name="Picture 4" descr="we-are-hi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321"/>
            <a:ext cx="72136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da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0"/>
            <a:ext cx="1185557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the conference to your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Internal Events</a:t>
            </a:r>
          </a:p>
          <a:p>
            <a:pPr lvl="1"/>
            <a:r>
              <a:rPr lang="en-US" dirty="0" smtClean="0"/>
              <a:t>Automation Symposium</a:t>
            </a:r>
          </a:p>
          <a:p>
            <a:pPr lvl="1"/>
            <a:r>
              <a:rPr lang="en-US" dirty="0" smtClean="0"/>
              <a:t>Cloud Symposium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Symposium</a:t>
            </a:r>
          </a:p>
          <a:p>
            <a:r>
              <a:rPr lang="en-US" dirty="0" smtClean="0"/>
              <a:t>Introduce new meeting formats</a:t>
            </a:r>
          </a:p>
          <a:p>
            <a:pPr lvl="1"/>
            <a:r>
              <a:rPr lang="en-US" dirty="0" smtClean="0"/>
              <a:t>Open Spaces</a:t>
            </a:r>
          </a:p>
          <a:p>
            <a:pPr lvl="1"/>
            <a:r>
              <a:rPr lang="en-US" dirty="0" smtClean="0"/>
              <a:t>Lean Coffee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xp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172"/>
            <a:ext cx="14630400" cy="87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Road trip!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57" y="1459436"/>
            <a:ext cx="8881848" cy="59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Engineer Exchange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Stock_000020672036Medium2sm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97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You are responsible…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For your learning</a:t>
            </a:r>
          </a:p>
          <a:p>
            <a:r>
              <a:rPr lang="en-US" sz="3600" dirty="0" smtClean="0"/>
              <a:t>For your development</a:t>
            </a:r>
          </a:p>
          <a:p>
            <a:r>
              <a:rPr lang="en-US" sz="3600" dirty="0" smtClean="0"/>
              <a:t>For your career</a:t>
            </a:r>
          </a:p>
          <a:p>
            <a:r>
              <a:rPr lang="en-US" sz="3600" dirty="0" smtClean="0"/>
              <a:t>For your teammates</a:t>
            </a:r>
          </a:p>
          <a:p>
            <a:r>
              <a:rPr lang="en-US" sz="3600" dirty="0" smtClean="0"/>
              <a:t>For lots of important things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03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…but you are not alone!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Find a mentor</a:t>
            </a:r>
          </a:p>
          <a:p>
            <a:r>
              <a:rPr lang="en-US" sz="3600" dirty="0" smtClean="0"/>
              <a:t>Lean on your peers</a:t>
            </a:r>
          </a:p>
          <a:p>
            <a:r>
              <a:rPr lang="en-US" sz="3600" dirty="0" smtClean="0"/>
              <a:t>Mentor someone</a:t>
            </a:r>
          </a:p>
          <a:p>
            <a:r>
              <a:rPr lang="en-US" sz="3600" dirty="0" smtClean="0"/>
              <a:t>Give back</a:t>
            </a:r>
          </a:p>
        </p:txBody>
      </p:sp>
    </p:spTree>
    <p:extLst>
      <p:ext uri="{BB962C8B-B14F-4D97-AF65-F5344CB8AC3E}">
        <p14:creationId xmlns:p14="http://schemas.microsoft.com/office/powerpoint/2010/main" val="38689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RailsConf</a:t>
            </a:r>
            <a:r>
              <a:rPr lang="en-US" dirty="0" smtClean="0"/>
              <a:t> 2010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3200401"/>
            <a:ext cx="11125200" cy="2682240"/>
          </a:xfrm>
          <a:prstGeom prst="rect">
            <a:avLst/>
          </a:prstGeom>
        </p:spPr>
      </p:pic>
      <p:pic>
        <p:nvPicPr>
          <p:cNvPr id="6" name="Picture 5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981456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Get involved!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Be active in the community</a:t>
            </a:r>
          </a:p>
          <a:p>
            <a:r>
              <a:rPr lang="en-US" sz="3600" dirty="0" smtClean="0"/>
              <a:t>Step out of the echo chamber</a:t>
            </a:r>
          </a:p>
          <a:p>
            <a:r>
              <a:rPr lang="en-US" sz="3600" dirty="0" smtClean="0"/>
              <a:t>Step out of your comfort zone</a:t>
            </a:r>
          </a:p>
          <a:p>
            <a:endParaRPr lang="en-US" sz="3600" dirty="0"/>
          </a:p>
          <a:p>
            <a:r>
              <a:rPr lang="en-US" sz="3600" dirty="0" smtClean="0"/>
              <a:t>Don’t fight stupid, make more awesome!</a:t>
            </a:r>
          </a:p>
          <a:p>
            <a:pPr lvl="2"/>
            <a:r>
              <a:rPr lang="en-US" sz="2800" dirty="0" smtClean="0"/>
              <a:t>Jesse Robbins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909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24" y="-620802"/>
            <a:ext cx="14637326" cy="947121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3672677" y="7134083"/>
            <a:ext cx="761942" cy="88911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pPr algn="ctr" defTabSz="1463040"/>
            <a:endParaRPr sz="2400" kern="0">
              <a:solidFill>
                <a:srgbClr val="FFFFFF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850622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24" y="-620802"/>
            <a:ext cx="14637326" cy="9471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3965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4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165736" indent="0">
              <a:buNone/>
            </a:pPr>
            <a:r>
              <a:rPr lang="en-US" dirty="0" smtClean="0"/>
              <a:t>VP, Community Development at Chef</a:t>
            </a:r>
          </a:p>
          <a:p>
            <a:pPr marL="165736" indent="0">
              <a:buNone/>
            </a:pPr>
            <a:r>
              <a:rPr lang="en-US" dirty="0" smtClean="0"/>
              <a:t>Co-host of the Food Fight Show Podcast</a:t>
            </a:r>
          </a:p>
          <a:p>
            <a:pPr marL="165736" indent="0">
              <a:buNone/>
            </a:pP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detectivedecker</a:t>
            </a:r>
            <a:r>
              <a:rPr lang="en-US" dirty="0" smtClean="0"/>
              <a:t> </a:t>
            </a:r>
          </a:p>
          <a:p>
            <a:pPr marL="165736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65736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165736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7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0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days_2011_-_Mountain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8665"/>
            <a:ext cx="13408759" cy="49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Highly distributed</a:t>
            </a:r>
          </a:p>
          <a:p>
            <a:r>
              <a:rPr lang="en-US" dirty="0" smtClean="0"/>
              <a:t>Leverage social tools</a:t>
            </a:r>
          </a:p>
          <a:p>
            <a:r>
              <a:rPr lang="en-US" dirty="0" smtClean="0"/>
              <a:t>Leverage events for ideation</a:t>
            </a:r>
          </a:p>
          <a:p>
            <a:r>
              <a:rPr lang="en-US" dirty="0" smtClean="0"/>
              <a:t>Open to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munity_Guidelines_—_Chef_Do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" y="990434"/>
            <a:ext cx="12877800" cy="623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4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Jumpstart 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Ease adoption by making it easier to get started</a:t>
            </a:r>
          </a:p>
          <a:p>
            <a:r>
              <a:rPr lang="en-US" dirty="0"/>
              <a:t> </a:t>
            </a:r>
            <a:r>
              <a:rPr lang="en-US" dirty="0" smtClean="0"/>
              <a:t>Time from hire to first production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7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1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2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7.xml><?xml version="1.0" encoding="utf-8"?>
<a:theme xmlns:a="http://schemas.openxmlformats.org/drawingml/2006/main" name="3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2015-Blank-Chef-Template</Template>
  <TotalTime>20190</TotalTime>
  <Words>1315</Words>
  <Application>Microsoft Macintosh PowerPoint</Application>
  <PresentationFormat>Custom</PresentationFormat>
  <Paragraphs>273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Chef2015v2</vt:lpstr>
      <vt:lpstr>ChefDk3.2Template</vt:lpstr>
      <vt:lpstr>ap chef</vt:lpstr>
      <vt:lpstr>Default Theme</vt:lpstr>
      <vt:lpstr>1_ap chef</vt:lpstr>
      <vt:lpstr>2_ap chef</vt:lpstr>
      <vt:lpstr>3_ap chef</vt:lpstr>
      <vt:lpstr>Community, the secret ingredient for DevOps</vt:lpstr>
      <vt:lpstr>Nathen Harvey</vt:lpstr>
      <vt:lpstr>RailsConf 2010</vt:lpstr>
      <vt:lpstr>RailsConf 2010</vt:lpstr>
      <vt:lpstr>PowerPoint Presentation</vt:lpstr>
      <vt:lpstr>Community</vt:lpstr>
      <vt:lpstr>PowerPoint Presentation</vt:lpstr>
      <vt:lpstr>Forming Communities</vt:lpstr>
      <vt:lpstr>Jumpstart Kit</vt:lpstr>
      <vt:lpstr>Demo Days!</vt:lpstr>
      <vt:lpstr>Demo Days!</vt:lpstr>
      <vt:lpstr>Demo Days!</vt:lpstr>
      <vt:lpstr>Demo Days!</vt:lpstr>
      <vt:lpstr>Demo Days!</vt:lpstr>
      <vt:lpstr>Lunch &amp; Learn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Knowledge Share</vt:lpstr>
      <vt:lpstr>Listen Up!</vt:lpstr>
      <vt:lpstr>Forming Communities</vt:lpstr>
      <vt:lpstr>One Team</vt:lpstr>
      <vt:lpstr>PowerPoint Presentation</vt:lpstr>
      <vt:lpstr>PowerPoint Presentation</vt:lpstr>
      <vt:lpstr>Coaching Kata</vt:lpstr>
      <vt:lpstr>Forming Communities</vt:lpstr>
      <vt:lpstr>Meetups</vt:lpstr>
      <vt:lpstr>PowerPoint Presentation</vt:lpstr>
      <vt:lpstr>Host Meetups</vt:lpstr>
      <vt:lpstr>PowerPoint Presentation</vt:lpstr>
      <vt:lpstr>Bring the conference to your team</vt:lpstr>
      <vt:lpstr>PowerPoint Presentation</vt:lpstr>
      <vt:lpstr>Road trip!</vt:lpstr>
      <vt:lpstr>Engineer Exchange</vt:lpstr>
      <vt:lpstr>Forming Communities</vt:lpstr>
      <vt:lpstr>You are responsible…</vt:lpstr>
      <vt:lpstr>…but you are not alone!</vt:lpstr>
      <vt:lpstr>Get involved!</vt:lpstr>
      <vt:lpstr>PowerPoint Presentation</vt:lpstr>
      <vt:lpstr>PowerPoint Presentation</vt:lpstr>
      <vt:lpstr>Nathen Harvey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at Velocity</dc:title>
  <dc:creator>Julian Dunn</dc:creator>
  <cp:lastModifiedBy>Nathen Harvey</cp:lastModifiedBy>
  <cp:revision>104</cp:revision>
  <cp:lastPrinted>2016-04-14T12:27:24Z</cp:lastPrinted>
  <dcterms:created xsi:type="dcterms:W3CDTF">2015-10-20T02:34:43Z</dcterms:created>
  <dcterms:modified xsi:type="dcterms:W3CDTF">2016-05-05T13:05:45Z</dcterms:modified>
</cp:coreProperties>
</file>